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0" r:id="rId3"/>
  </p:sldIdLst>
  <p:sldSz cx="7772400" cy="10058400"/>
  <p:notesSz cx="6858000" cy="9144000"/>
  <p:embeddedFontLst>
    <p:embeddedFont>
      <p:font typeface="Google Sans" panose="020B0600000101010101" charset="0"/>
      <p:regular r:id="rId5"/>
      <p:bold r:id="rId6"/>
      <p:italic r:id="rId7"/>
      <p:boldItalic r:id="rId8"/>
    </p:embeddedFont>
    <p:embeddedFont>
      <p:font typeface="Google Sans SemiBold" panose="020B0600000101010101"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2744" y="52"/>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e3a6309cc6_3_33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e3a6309cc6_3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7" name="Google Shape;327;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pic>
        <p:nvPicPr>
          <p:cNvPr id="3" name="Picture Placeholder 2" descr="A graph with lines and numbers&#10;&#10;AI-generated content may be incorrect.">
            <a:extLst>
              <a:ext uri="{FF2B5EF4-FFF2-40B4-BE49-F238E27FC236}">
                <a16:creationId xmlns:a16="http://schemas.microsoft.com/office/drawing/2014/main" id="{AD954D1A-9B98-53A1-1751-948360AD4102}"/>
              </a:ext>
            </a:extLst>
          </p:cNvPr>
          <p:cNvPicPr>
            <a:picLocks noGrp="1" noChangeAspect="1"/>
          </p:cNvPicPr>
          <p:nvPr>
            <p:ph type="pic" idx="2"/>
          </p:nvPr>
        </p:nvPicPr>
        <p:blipFill>
          <a:blip r:embed="rId3"/>
          <a:srcRect t="8789" b="8789"/>
          <a:stretch>
            <a:fillRect/>
          </a:stretch>
        </p:blipFill>
        <p:spPr>
          <a:xfrm>
            <a:off x="4254500" y="3781425"/>
            <a:ext cx="2679700" cy="1828800"/>
          </a:xfrm>
          <a:prstGeom prst="rect">
            <a:avLst/>
          </a:prstGeom>
        </p:spPr>
      </p:pic>
      <p:grpSp>
        <p:nvGrpSpPr>
          <p:cNvPr id="452" name="Google Shape;452;p20"/>
          <p:cNvGrpSpPr/>
          <p:nvPr/>
        </p:nvGrpSpPr>
        <p:grpSpPr>
          <a:xfrm>
            <a:off x="404725" y="398343"/>
            <a:ext cx="6529475" cy="817696"/>
            <a:chOff x="188701" y="554943"/>
            <a:chExt cx="5780318" cy="817696"/>
          </a:xfrm>
        </p:grpSpPr>
        <p:sp>
          <p:nvSpPr>
            <p:cNvPr id="453" name="Google Shape;453;p20"/>
            <p:cNvSpPr txBox="1"/>
            <p:nvPr/>
          </p:nvSpPr>
          <p:spPr>
            <a:xfrm>
              <a:off x="647954" y="554943"/>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lnSpc>
                  <a:spcPct val="95000"/>
                </a:lnSpc>
                <a:spcBef>
                  <a:spcPts val="0"/>
                </a:spcBef>
                <a:spcAft>
                  <a:spcPts val="0"/>
                </a:spcAft>
                <a:buNone/>
              </a:pPr>
              <a:r>
                <a:rPr lang="en" sz="2400" b="1" dirty="0">
                  <a:latin typeface="+mj-lt"/>
                  <a:ea typeface="Google Sans SemiBold"/>
                  <a:cs typeface="Google Sans SemiBold"/>
                  <a:sym typeface="Google Sans SemiBold"/>
                </a:rPr>
                <a:t>Coffee Beans Data Analysis Summary</a:t>
              </a:r>
              <a:endParaRPr sz="2400" dirty="0">
                <a:solidFill>
                  <a:srgbClr val="000000"/>
                </a:solidFill>
                <a:latin typeface="+mj-lt"/>
                <a:ea typeface="Google Sans SemiBold"/>
                <a:cs typeface="Google Sans SemiBold"/>
                <a:sym typeface="Google Sans SemiBold"/>
              </a:endParaRPr>
            </a:p>
          </p:txBody>
        </p:sp>
        <p:sp>
          <p:nvSpPr>
            <p:cNvPr id="454" name="Google Shape;454;p20"/>
            <p:cNvSpPr txBox="1"/>
            <p:nvPr/>
          </p:nvSpPr>
          <p:spPr>
            <a:xfrm>
              <a:off x="188701" y="972439"/>
              <a:ext cx="5780318"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 dirty="0">
                  <a:latin typeface="+mj-lt"/>
                  <a:ea typeface="Roboto"/>
                  <a:cs typeface="Roboto"/>
                  <a:sym typeface="Roboto"/>
                </a:rPr>
                <a:t>Finding trends and variables to build model</a:t>
              </a:r>
              <a:endParaRPr dirty="0">
                <a:solidFill>
                  <a:srgbClr val="000000"/>
                </a:solidFill>
                <a:latin typeface="+mj-lt"/>
                <a:ea typeface="Roboto"/>
                <a:cs typeface="Roboto"/>
                <a:sym typeface="Roboto"/>
              </a:endParaRPr>
            </a:p>
          </p:txBody>
        </p:sp>
      </p:grpSp>
      <p:pic>
        <p:nvPicPr>
          <p:cNvPr id="10" name="Picture 9" descr="A close-up of a chart&#10;&#10;AI-generated content may be incorrect.">
            <a:extLst>
              <a:ext uri="{FF2B5EF4-FFF2-40B4-BE49-F238E27FC236}">
                <a16:creationId xmlns:a16="http://schemas.microsoft.com/office/drawing/2014/main" id="{86FCC346-06AD-C809-D02D-B15D6D3B492D}"/>
              </a:ext>
            </a:extLst>
          </p:cNvPr>
          <p:cNvPicPr>
            <a:picLocks noChangeAspect="1"/>
          </p:cNvPicPr>
          <p:nvPr/>
        </p:nvPicPr>
        <p:blipFill>
          <a:blip r:embed="rId4"/>
          <a:stretch>
            <a:fillRect/>
          </a:stretch>
        </p:blipFill>
        <p:spPr>
          <a:xfrm>
            <a:off x="4254500" y="5703016"/>
            <a:ext cx="2679700" cy="2408809"/>
          </a:xfrm>
          <a:prstGeom prst="rect">
            <a:avLst/>
          </a:prstGeom>
        </p:spPr>
      </p:pic>
      <p:pic>
        <p:nvPicPr>
          <p:cNvPr id="12" name="Picture 11" descr="A collage of graphs&#10;&#10;AI-generated content may be incorrect.">
            <a:extLst>
              <a:ext uri="{FF2B5EF4-FFF2-40B4-BE49-F238E27FC236}">
                <a16:creationId xmlns:a16="http://schemas.microsoft.com/office/drawing/2014/main" id="{946D1071-8F9F-9F5C-AEE0-D6D81FC6808C}"/>
              </a:ext>
            </a:extLst>
          </p:cNvPr>
          <p:cNvPicPr>
            <a:picLocks noChangeAspect="1"/>
          </p:cNvPicPr>
          <p:nvPr/>
        </p:nvPicPr>
        <p:blipFill>
          <a:blip r:embed="rId5"/>
          <a:stretch>
            <a:fillRect/>
          </a:stretch>
        </p:blipFill>
        <p:spPr>
          <a:xfrm>
            <a:off x="4722184" y="7981178"/>
            <a:ext cx="2027937" cy="1969719"/>
          </a:xfrm>
          <a:prstGeom prst="rect">
            <a:avLst/>
          </a:prstGeom>
        </p:spPr>
      </p:pic>
      <p:sp>
        <p:nvSpPr>
          <p:cNvPr id="14" name="TextBox 13">
            <a:extLst>
              <a:ext uri="{FF2B5EF4-FFF2-40B4-BE49-F238E27FC236}">
                <a16:creationId xmlns:a16="http://schemas.microsoft.com/office/drawing/2014/main" id="{21903D27-6990-6582-A2CD-E90EBEE386B1}"/>
              </a:ext>
            </a:extLst>
          </p:cNvPr>
          <p:cNvSpPr txBox="1"/>
          <p:nvPr/>
        </p:nvSpPr>
        <p:spPr>
          <a:xfrm>
            <a:off x="404725" y="2106202"/>
            <a:ext cx="6900201" cy="738664"/>
          </a:xfrm>
          <a:prstGeom prst="rect">
            <a:avLst/>
          </a:prstGeom>
          <a:noFill/>
        </p:spPr>
        <p:txBody>
          <a:bodyPr wrap="square" rtlCol="0">
            <a:spAutoFit/>
          </a:bodyPr>
          <a:lstStyle/>
          <a:p>
            <a:pPr algn="l"/>
            <a:r>
              <a:rPr lang="en-CA" b="0" i="0" u="none" strike="noStrike" baseline="0" dirty="0">
                <a:latin typeface="+mj-lt"/>
              </a:rPr>
              <a:t>A coffee bean distribution in Saudi Arabia request to analyze sales data and find any</a:t>
            </a:r>
          </a:p>
          <a:p>
            <a:pPr algn="l"/>
            <a:r>
              <a:rPr lang="en-CA" b="0" i="0" u="none" strike="noStrike" baseline="0" dirty="0">
                <a:latin typeface="+mj-lt"/>
              </a:rPr>
              <a:t>trends of sales. In this project, Seungsoon performs preliminary inspection of data supplied by clients to find any key variables and meaningful insights.</a:t>
            </a:r>
            <a:endParaRPr lang="en-CA" dirty="0">
              <a:latin typeface="+mj-lt"/>
            </a:endParaRPr>
          </a:p>
        </p:txBody>
      </p:sp>
      <p:sp>
        <p:nvSpPr>
          <p:cNvPr id="16" name="TextBox 15">
            <a:extLst>
              <a:ext uri="{FF2B5EF4-FFF2-40B4-BE49-F238E27FC236}">
                <a16:creationId xmlns:a16="http://schemas.microsoft.com/office/drawing/2014/main" id="{2041CB6C-E179-FACD-0F4E-32B39722F21D}"/>
              </a:ext>
            </a:extLst>
          </p:cNvPr>
          <p:cNvSpPr txBox="1"/>
          <p:nvPr/>
        </p:nvSpPr>
        <p:spPr>
          <a:xfrm>
            <a:off x="503434" y="7253555"/>
            <a:ext cx="3184988" cy="2031325"/>
          </a:xfrm>
          <a:prstGeom prst="rect">
            <a:avLst/>
          </a:prstGeom>
          <a:noFill/>
        </p:spPr>
        <p:txBody>
          <a:bodyPr wrap="square" rtlCol="0">
            <a:spAutoFit/>
          </a:bodyPr>
          <a:lstStyle/>
          <a:p>
            <a:pPr marL="285750" indent="-285750">
              <a:buFontTx/>
              <a:buChar char="-"/>
            </a:pPr>
            <a:r>
              <a:rPr lang="en-CA" dirty="0"/>
              <a:t>Develop a predictive model to analyze final sales and assess the impact of discounts.</a:t>
            </a:r>
          </a:p>
          <a:p>
            <a:endParaRPr lang="en-CA" dirty="0"/>
          </a:p>
          <a:p>
            <a:pPr marL="285750" indent="-285750">
              <a:buFontTx/>
              <a:buChar char="-"/>
            </a:pPr>
            <a:r>
              <a:rPr lang="en-CA" dirty="0"/>
              <a:t>Assess the model's performance and validate its assumptions</a:t>
            </a:r>
          </a:p>
          <a:p>
            <a:br>
              <a:rPr lang="en-CA"/>
            </a:br>
            <a:r>
              <a:rPr lang="en-CA"/>
              <a:t>-     </a:t>
            </a:r>
            <a:r>
              <a:rPr lang="en-CA" dirty="0"/>
              <a:t>Build the final executive </a:t>
            </a:r>
            <a:r>
              <a:rPr lang="en-CA"/>
              <a:t>summary.</a:t>
            </a:r>
          </a:p>
          <a:p>
            <a:endParaRPr lang="en-CA" dirty="0"/>
          </a:p>
        </p:txBody>
      </p:sp>
      <p:sp>
        <p:nvSpPr>
          <p:cNvPr id="18" name="TextBox 17">
            <a:extLst>
              <a:ext uri="{FF2B5EF4-FFF2-40B4-BE49-F238E27FC236}">
                <a16:creationId xmlns:a16="http://schemas.microsoft.com/office/drawing/2014/main" id="{2897DD42-C774-5412-E61D-A1AD49BD8F4A}"/>
              </a:ext>
            </a:extLst>
          </p:cNvPr>
          <p:cNvSpPr txBox="1"/>
          <p:nvPr/>
        </p:nvSpPr>
        <p:spPr>
          <a:xfrm>
            <a:off x="404725" y="3735029"/>
            <a:ext cx="3283697" cy="2893100"/>
          </a:xfrm>
          <a:prstGeom prst="rect">
            <a:avLst/>
          </a:prstGeom>
          <a:noFill/>
        </p:spPr>
        <p:txBody>
          <a:bodyPr wrap="square" rtlCol="0">
            <a:spAutoFit/>
          </a:bodyPr>
          <a:lstStyle/>
          <a:p>
            <a:pPr marL="285750" indent="-285750">
              <a:buFontTx/>
              <a:buChar char="-"/>
            </a:pPr>
            <a:r>
              <a:rPr lang="en-CA" dirty="0"/>
              <a:t>Coffee bean sales fluctuate yearly, rising early in the year, dipping in spring, increasing in summer, and dropping again. The decline from March to April may be linked to Ramadan, which influences consumption patterns.</a:t>
            </a:r>
          </a:p>
          <a:p>
            <a:pPr marL="285750" indent="-285750">
              <a:buFontTx/>
              <a:buChar char="-"/>
            </a:pPr>
            <a:endParaRPr lang="en-CA" dirty="0"/>
          </a:p>
          <a:p>
            <a:pPr marL="285750" lvl="1" indent="-285750">
              <a:buFontTx/>
              <a:buChar char="-"/>
            </a:pPr>
            <a:r>
              <a:rPr lang="en-CA" dirty="0"/>
              <a:t>Found linear relationship between final sales, quantity and sales amount. </a:t>
            </a:r>
          </a:p>
          <a:p>
            <a:pPr marL="285750" indent="-285750">
              <a:buFontTx/>
              <a:buChar char="-"/>
            </a:pPr>
            <a:endParaRPr lang="en-CA" dirty="0"/>
          </a:p>
          <a:p>
            <a:endParaRPr lang="en-CA"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TotalTime>
  <Words>137</Words>
  <Application>Microsoft Office PowerPoint</Application>
  <PresentationFormat>Custom</PresentationFormat>
  <Paragraphs>11</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Calibri</vt:lpstr>
      <vt:lpstr>Work Sans</vt:lpstr>
      <vt:lpstr>Lato</vt:lpstr>
      <vt:lpstr>Roboto</vt:lpstr>
      <vt:lpstr>PT Sans Narrow</vt:lpstr>
      <vt:lpstr>Arial</vt:lpstr>
      <vt:lpstr>Google Sans</vt:lpstr>
      <vt:lpstr>Google Sans SemiBold</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seungsoon park</dc:creator>
  <cp:lastModifiedBy>seungsoon park</cp:lastModifiedBy>
  <cp:revision>6</cp:revision>
  <cp:lastPrinted>2025-03-27T19:02:29Z</cp:lastPrinted>
  <dcterms:modified xsi:type="dcterms:W3CDTF">2025-03-27T19:08:21Z</dcterms:modified>
</cp:coreProperties>
</file>